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362" r:id="rId4"/>
    <p:sldId id="346" r:id="rId5"/>
    <p:sldId id="375" r:id="rId6"/>
    <p:sldId id="324" r:id="rId7"/>
    <p:sldId id="395" r:id="rId8"/>
    <p:sldId id="376" r:id="rId9"/>
    <p:sldId id="377" r:id="rId10"/>
    <p:sldId id="378" r:id="rId11"/>
    <p:sldId id="379" r:id="rId12"/>
    <p:sldId id="397" r:id="rId13"/>
    <p:sldId id="410" r:id="rId14"/>
    <p:sldId id="418" r:id="rId15"/>
    <p:sldId id="419" r:id="rId16"/>
    <p:sldId id="341" r:id="rId17"/>
    <p:sldId id="343" r:id="rId18"/>
    <p:sldId id="359" r:id="rId19"/>
    <p:sldId id="398" r:id="rId20"/>
    <p:sldId id="399" r:id="rId21"/>
    <p:sldId id="345" r:id="rId22"/>
    <p:sldId id="347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C8833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5000"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271145"/>
            <a:ext cx="12192000" cy="6858000"/>
          </a:xfrm>
          <a:prstGeom prst="rect">
            <a:avLst/>
          </a:prstGeom>
          <a:solidFill>
            <a:srgbClr val="F2F2F2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300480" y="2023141"/>
            <a:ext cx="90932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Wulink-NOVA</a:t>
            </a:r>
            <a:endParaRPr lang="en-US" altLang="zh-CN" sz="4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623" y="4969611"/>
            <a:ext cx="3404753" cy="126995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66750" y="2950182"/>
            <a:ext cx="10360217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物联网编程课程</a:t>
            </a:r>
            <a:endParaRPr lang="zh-CN" altLang="en-US" sz="4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知识概念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 flipH="1">
            <a:off x="5679633" y="622300"/>
            <a:ext cx="19050" cy="5829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6718300" y="1640205"/>
            <a:ext cx="367728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ym typeface="+mn-ea"/>
              </a:rPr>
              <a:t>这个指令在显示器指令类别中。</a:t>
            </a:r>
            <a:endParaRPr lang="zh-CN" altLang="en-US" sz="2400" b="1">
              <a:sym typeface="+mn-ea"/>
            </a:endParaRPr>
          </a:p>
          <a:p>
            <a:endParaRPr sz="2400" b="1"/>
          </a:p>
          <a:p>
            <a:r>
              <a:rPr sz="2400" b="1">
                <a:sym typeface="+mn-ea"/>
              </a:rPr>
              <a:t>使用这个指令可以让RGB LED按照之前设定的颜色进行显示。</a:t>
            </a:r>
            <a:endParaRPr sz="2400" b="1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35" y="2167255"/>
            <a:ext cx="3648075" cy="9620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知识概念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 flipH="1">
            <a:off x="5679633" y="622300"/>
            <a:ext cx="19050" cy="5829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6409055" y="446405"/>
            <a:ext cx="3627120" cy="34766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/>
              <a:t>由于RGB LED模块有4个灯珠，要同时点亮这4个灯珠，需要使用4次“RGB写入”指令，灯号分别为1、2、3、4。</a:t>
            </a:r>
            <a:endParaRPr lang="zh-CN" altLang="en-US" sz="2000" b="1"/>
          </a:p>
          <a:p>
            <a:endParaRPr lang="zh-CN" altLang="en-US" sz="2000" b="1"/>
          </a:p>
          <a:p>
            <a:r>
              <a:rPr lang="zh-CN" altLang="en-US" sz="2000" b="1"/>
              <a:t>为了使程序更简洁，可以使用“函数”指令类别中的“函数执行”指令，将初始函数名称“PROCEDURE”更改为“RGB</a:t>
            </a:r>
            <a:r>
              <a:rPr lang="en-US" altLang="zh-CN" sz="2000" b="1"/>
              <a:t>-</a:t>
            </a:r>
            <a:r>
              <a:rPr lang="zh-CN" altLang="en-US" sz="2000" b="1"/>
              <a:t>SET”，新建一个名为“RGB</a:t>
            </a:r>
            <a:r>
              <a:rPr lang="en-US" altLang="zh-CN" sz="2000" b="1"/>
              <a:t>-</a:t>
            </a:r>
            <a:r>
              <a:rPr lang="zh-CN" altLang="en-US" sz="2000" b="1"/>
              <a:t>SET”的函数模块，如左图所示。</a:t>
            </a:r>
            <a:endParaRPr lang="zh-CN" altLang="en-US" sz="2000" b="1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390" y="2632075"/>
            <a:ext cx="2614295" cy="107251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知识概念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1702435" y="3908425"/>
            <a:ext cx="4968240" cy="38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435" y="1522730"/>
            <a:ext cx="5607050" cy="16700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269490" y="4550410"/>
            <a:ext cx="302895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/>
              <a:t>在函数中设置变量后，点开“变量”类目，可以看到R、G、B三个变量</a:t>
            </a:r>
            <a:endParaRPr lang="zh-CN" altLang="en-US" sz="2000"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知识概念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2483485" y="3883660"/>
            <a:ext cx="4968240" cy="38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2402205" y="4517390"/>
            <a:ext cx="399669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/>
              <a:t>参数名称可自定义修改，但是不能为中文，将R、G、B分别作为参数拖进“RGB写入”指令中。RGB显示程序段放入函数如上图</a:t>
            </a:r>
            <a:endParaRPr lang="zh-CN" altLang="en-US" sz="2000" b="1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485" y="1587500"/>
            <a:ext cx="5805805" cy="21285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知识概念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 flipH="1" flipV="1">
            <a:off x="5379720" y="1678940"/>
            <a:ext cx="58420" cy="400621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680" y="1670050"/>
            <a:ext cx="3246755" cy="40151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662420" y="2101215"/>
            <a:ext cx="33667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此时点开“函数”类目，即可找到新建的“RGB_SET”函数模块：</a:t>
            </a:r>
            <a:endParaRPr lang="zh-CN" altLang="en-US" sz="2400"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642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作品制作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 flipH="1">
            <a:off x="5629468" y="622300"/>
            <a:ext cx="19050" cy="5829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62865" y="2635885"/>
            <a:ext cx="535305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制作一个可以用电位器来改变</a:t>
            </a:r>
            <a:endParaRPr lang="zh-CN" altLang="en-US" sz="2800" b="1" dirty="0">
              <a:solidFill>
                <a:prstClr val="black">
                  <a:lumMod val="65000"/>
                  <a:lumOff val="35000"/>
                </a:prst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颜色的多彩台灯</a:t>
            </a:r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作品</a:t>
            </a:r>
            <a:endParaRPr lang="zh-CN" altLang="en-US" sz="2800" b="1" dirty="0">
              <a:solidFill>
                <a:prstClr val="black">
                  <a:lumMod val="65000"/>
                  <a:lumOff val="35000"/>
                </a:prst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endParaRPr lang="zh-CN" altLang="en-US" sz="2800" b="1" dirty="0">
              <a:solidFill>
                <a:prstClr val="black">
                  <a:lumMod val="65000"/>
                  <a:lumOff val="35000"/>
                </a:prst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442710" y="1101090"/>
            <a:ext cx="4512945" cy="5692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/>
              <a:t>制作一个可以用电位器来</a:t>
            </a:r>
            <a:endParaRPr lang="zh-CN" altLang="en-US" sz="2800" b="1"/>
          </a:p>
          <a:p>
            <a:r>
              <a:rPr lang="zh-CN" altLang="en-US" sz="2800" b="1"/>
              <a:t>改变颜色的多彩台灯</a:t>
            </a:r>
            <a:r>
              <a:rPr lang="zh-CN" altLang="en-US" sz="2800" b="1"/>
              <a:t>的WULink-NOVA智能装置，</a:t>
            </a:r>
            <a:endParaRPr lang="zh-CN" altLang="en-US" sz="2800" b="1"/>
          </a:p>
          <a:p>
            <a:r>
              <a:rPr lang="zh-CN" altLang="en-US" sz="2800" b="1"/>
              <a:t>需要使用以下配件：</a:t>
            </a:r>
            <a:endParaRPr lang="zh-CN" altLang="en-US" sz="2800" b="1"/>
          </a:p>
          <a:p>
            <a:endParaRPr lang="zh-CN" altLang="en-US" sz="2800" b="1"/>
          </a:p>
          <a:p>
            <a:r>
              <a:rPr lang="zh-CN" altLang="en-US" sz="2800" b="1">
                <a:sym typeface="+mn-ea"/>
              </a:rPr>
              <a:t>  WULink-NOVA主控板</a:t>
            </a:r>
            <a:endParaRPr lang="zh-CN" altLang="en-US" sz="2800" b="1">
              <a:sym typeface="+mn-ea"/>
            </a:endParaRPr>
          </a:p>
          <a:p>
            <a:r>
              <a:rPr lang="zh-CN" altLang="en-US" sz="2800" b="1">
                <a:sym typeface="+mn-ea"/>
              </a:rPr>
              <a:t>  </a:t>
            </a:r>
            <a:r>
              <a:rPr lang="en-US" altLang="zh-CN" sz="2800" b="1">
                <a:sym typeface="+mn-ea"/>
              </a:rPr>
              <a:t>RGB LED</a:t>
            </a:r>
            <a:r>
              <a:rPr lang="zh-CN" altLang="en-US" sz="2800" b="1">
                <a:sym typeface="+mn-ea"/>
              </a:rPr>
              <a:t>模块</a:t>
            </a:r>
            <a:endParaRPr lang="zh-CN" altLang="en-US" sz="2800" b="1">
              <a:sym typeface="+mn-ea"/>
            </a:endParaRPr>
          </a:p>
          <a:p>
            <a:r>
              <a:rPr lang="zh-CN" altLang="en-US" sz="2800" b="1">
                <a:sym typeface="+mn-ea"/>
              </a:rPr>
              <a:t>  数码管模块</a:t>
            </a:r>
            <a:endParaRPr lang="zh-CN" altLang="en-US" sz="2800" b="1">
              <a:sym typeface="+mn-ea"/>
            </a:endParaRPr>
          </a:p>
          <a:p>
            <a:r>
              <a:rPr lang="zh-CN" altLang="en-US" sz="2800" b="1">
                <a:sym typeface="+mn-ea"/>
              </a:rPr>
              <a:t>  电位器模块</a:t>
            </a:r>
            <a:endParaRPr lang="zh-CN" altLang="en-US" sz="2800" b="1">
              <a:sym typeface="+mn-ea"/>
            </a:endParaRPr>
          </a:p>
          <a:p>
            <a:r>
              <a:rPr lang="zh-CN" altLang="en-US" sz="2800" b="1">
                <a:sym typeface="+mn-ea"/>
              </a:rPr>
              <a:t>  电源适配器</a:t>
            </a:r>
            <a:endParaRPr lang="zh-CN" altLang="en-US" sz="2800" b="1">
              <a:sym typeface="+mn-ea"/>
            </a:endParaRPr>
          </a:p>
          <a:p>
            <a:r>
              <a:rPr lang="zh-CN" altLang="en-US" sz="2800" b="1">
                <a:sym typeface="+mn-ea"/>
              </a:rPr>
              <a:t>  两</a:t>
            </a:r>
            <a:r>
              <a:rPr lang="zh-CN" altLang="en-US" sz="2800" b="1">
                <a:sym typeface="+mn-ea"/>
              </a:rPr>
              <a:t>根白色连接线</a:t>
            </a:r>
            <a:endParaRPr lang="zh-CN" altLang="en-US" sz="2800" b="1">
              <a:sym typeface="+mn-ea"/>
            </a:endParaRPr>
          </a:p>
          <a:p>
            <a:r>
              <a:rPr lang="zh-CN" altLang="en-US" sz="2800" b="1">
                <a:sym typeface="+mn-ea"/>
              </a:rPr>
              <a:t>  一根红色连接线</a:t>
            </a:r>
            <a:endParaRPr lang="zh-CN" altLang="en-US" sz="2800" b="1"/>
          </a:p>
          <a:p>
            <a:endParaRPr lang="zh-CN" altLang="en-US" sz="2800" b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作品制作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3259455" y="5894070"/>
            <a:ext cx="61658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/>
              <a:t>“</a:t>
            </a:r>
            <a:r>
              <a:rPr lang="zh-CN" sz="2400" b="1"/>
              <a:t>多彩台灯</a:t>
            </a:r>
            <a:r>
              <a:rPr sz="2400" b="1"/>
              <a:t>”范例作品硬件连接图</a:t>
            </a:r>
            <a:endParaRPr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215" y="1510030"/>
            <a:ext cx="8585835" cy="383730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052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程序编写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624205" y="2404745"/>
            <a:ext cx="24707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i="1"/>
              <a:t>RGB LED</a:t>
            </a:r>
            <a:r>
              <a:rPr lang="zh-CN" altLang="en-US" sz="2400" b="1" i="1"/>
              <a:t>模块的七彩展示</a:t>
            </a:r>
            <a:endParaRPr lang="zh-CN" altLang="en-US" sz="2400" b="1" i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3980" y="1101090"/>
            <a:ext cx="5631180" cy="41814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052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程序编写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365760" y="2155825"/>
            <a:ext cx="32213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  </a:t>
            </a:r>
            <a:r>
              <a:rPr lang="en-US" altLang="zh-CN" sz="2400" b="1"/>
              <a:t>R G B</a:t>
            </a:r>
            <a:r>
              <a:rPr lang="zh-CN" altLang="en-US" sz="2400" b="1"/>
              <a:t>的数值相同</a:t>
            </a:r>
            <a:endParaRPr lang="zh-CN" altLang="en-US" sz="2400" b="1"/>
          </a:p>
          <a:p>
            <a:r>
              <a:rPr lang="zh-CN" altLang="en-US" sz="2400" b="1"/>
              <a:t> 会发生什么呢？</a:t>
            </a:r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9185" y="1101090"/>
            <a:ext cx="6674485" cy="438023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052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程序编写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1045" y="502920"/>
            <a:ext cx="5501640" cy="55505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5000"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2F2F2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300480" y="2023141"/>
            <a:ext cx="90932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使用</a:t>
            </a:r>
            <a:r>
              <a:rPr lang="en-US" altLang="zh-CN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RGB LED </a:t>
            </a:r>
            <a:r>
              <a:rPr lang="zh-CN" altLang="en-US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与电位器</a:t>
            </a:r>
            <a:r>
              <a:rPr lang="en-US" altLang="zh-CN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endParaRPr lang="en-US" altLang="zh-CN" sz="4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623" y="4969611"/>
            <a:ext cx="3404753" cy="126995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66750" y="2950182"/>
            <a:ext cx="10360217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多彩台灯</a:t>
            </a:r>
            <a:endParaRPr lang="zh-CN" altLang="en-US" sz="4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738544" cy="971686"/>
            <a:chOff x="606969" y="381190"/>
            <a:chExt cx="2738544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365484" y="667565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拓展与思考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2261870" y="2210435"/>
            <a:ext cx="638619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1.</a:t>
            </a:r>
            <a:r>
              <a:rPr lang="zh-CN" altLang="en-US" sz="2400" b="1"/>
              <a:t>怎么样让</a:t>
            </a:r>
            <a:r>
              <a:rPr lang="en-US" altLang="zh-CN" sz="2400" b="1"/>
              <a:t>RGB LED</a:t>
            </a:r>
            <a:r>
              <a:rPr lang="zh-CN" altLang="en-US" sz="2400" b="1"/>
              <a:t>模块</a:t>
            </a:r>
            <a:r>
              <a:rPr lang="zh-CN" altLang="en-US" sz="2400" b="1"/>
              <a:t>的四个灯珠发出不一样的颜色？</a:t>
            </a:r>
            <a:endParaRPr lang="zh-CN" altLang="en-US" sz="2400" b="1"/>
          </a:p>
          <a:p>
            <a:endParaRPr lang="zh-CN" altLang="en-US" sz="2400" b="1"/>
          </a:p>
          <a:p>
            <a:r>
              <a:rPr lang="en-US" altLang="zh-CN" sz="2400" b="1"/>
              <a:t>2.</a:t>
            </a:r>
            <a:r>
              <a:rPr lang="zh-CN" altLang="en-US" sz="2400" b="1"/>
              <a:t>除了电位器模块，你能否使用单按键模块来控制</a:t>
            </a:r>
            <a:r>
              <a:rPr lang="en-US" altLang="zh-CN" sz="2400" b="1"/>
              <a:t>RGB LED</a:t>
            </a:r>
            <a:r>
              <a:rPr lang="zh-CN" altLang="en-US" sz="2400" b="1"/>
              <a:t>模块呢？</a:t>
            </a:r>
            <a:endParaRPr lang="zh-CN" altLang="en-US" sz="2400" b="1"/>
          </a:p>
          <a:p>
            <a:endParaRPr lang="zh-CN" altLang="en-US" sz="2400" b="1"/>
          </a:p>
          <a:p>
            <a:r>
              <a:rPr lang="en-US" altLang="zh-CN" sz="2400" b="1"/>
              <a:t>3.</a:t>
            </a:r>
            <a:r>
              <a:rPr lang="zh-CN" altLang="en-US" sz="2400" b="1"/>
              <a:t>如何使用三个电位器模块制作多彩台灯，使得台灯光线的颜色控制更加方便、精确？</a:t>
            </a:r>
            <a:endParaRPr lang="zh-CN" altLang="en-US" sz="2400" b="1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5000"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2F2F2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17258" y="2132198"/>
            <a:ext cx="909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谢谢</a:t>
            </a:r>
            <a:r>
              <a:rPr lang="zh-CN" altLang="en-US" sz="4800" b="1" dirty="0"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观看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623" y="4969611"/>
            <a:ext cx="3404753" cy="12699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5000"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2F2F2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49959" y="57884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课程思路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31533" y="1821809"/>
            <a:ext cx="2621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一、</a:t>
            </a:r>
            <a:r>
              <a:rPr lang="zh-CN" altLang="en-US" sz="32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情景描述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906895" y="1841500"/>
            <a:ext cx="30575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二、</a:t>
            </a:r>
            <a:r>
              <a:rPr lang="zh-CN" altLang="en-US" sz="32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知识概念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031533" y="3449443"/>
            <a:ext cx="2621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三、作品制作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989426" y="3553265"/>
            <a:ext cx="2621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四、程序编写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10908" y="4967728"/>
            <a:ext cx="3027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五、拓展与思考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052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情景描述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222500" y="2097405"/>
            <a:ext cx="6424930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/>
              <a:t>一般台灯发出的光线大多数是白色的，比较单调。本课我们将使用RGB LED和电位器模块，制作一台可以随心所欲改变颜色的多彩台灯。</a:t>
            </a:r>
            <a:endParaRPr lang="zh-CN" altLang="en-US" sz="28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知识概念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 flipH="1">
            <a:off x="5111554" y="653508"/>
            <a:ext cx="19050" cy="5829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5707380" y="1773555"/>
            <a:ext cx="466915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RGB LED是由红绿蓝三种颜色的发光二极管组成的、可以发出彩色光线的元件（如左图所示）。</a:t>
            </a:r>
            <a:endParaRPr lang="zh-CN" altLang="en-US" sz="2400" b="1"/>
          </a:p>
          <a:p>
            <a:endParaRPr lang="zh-CN" altLang="en-US" sz="2400" b="1"/>
          </a:p>
          <a:p>
            <a:r>
              <a:rPr lang="zh-CN" altLang="en-US" sz="2400" b="1"/>
              <a:t>RGB LED模块由4个RGB灯珠组成，每个灯珠边上都有编号，可以使用指令，根据编号控制这些灯珠。</a:t>
            </a:r>
            <a:endParaRPr lang="zh-CN" altLang="en-US" sz="2400" b="1"/>
          </a:p>
          <a:p>
            <a:endParaRPr lang="zh-CN" altLang="en-US" sz="2400" b="1"/>
          </a:p>
          <a:p>
            <a:r>
              <a:rPr lang="zh-CN" altLang="en-US" sz="2400" b="1"/>
              <a:t>RGB是一种颜色模式，通过设置不同的R（红）G（绿）B（蓝）颜色值，可以显示出人类视力所能感知的几乎所有颜色。</a:t>
            </a:r>
            <a:endParaRPr lang="zh-CN" altLang="en-US" sz="2400" b="1"/>
          </a:p>
        </p:txBody>
      </p:sp>
      <p:sp>
        <p:nvSpPr>
          <p:cNvPr id="7" name="文本框 6"/>
          <p:cNvSpPr txBox="1"/>
          <p:nvPr/>
        </p:nvSpPr>
        <p:spPr>
          <a:xfrm>
            <a:off x="6294120" y="1028065"/>
            <a:ext cx="30219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i="1"/>
              <a:t>         RGB LED</a:t>
            </a:r>
            <a:r>
              <a:rPr lang="zh-CN" altLang="en-US" sz="2400" b="1" i="1"/>
              <a:t>模块</a:t>
            </a:r>
            <a:endParaRPr lang="zh-CN" altLang="en-US" sz="2400" b="1" i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190" y="1980565"/>
            <a:ext cx="3244215" cy="29933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知识概念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 flipH="1">
            <a:off x="5111554" y="653508"/>
            <a:ext cx="19050" cy="5829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5942965" y="2020570"/>
            <a:ext cx="501586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WULink-NOVA入门套件中的电位器是一种旋转变阻器（如左图所示），通过调节转轴调整电阻的大小，从而改变输出数值的大小。</a:t>
            </a:r>
            <a:endParaRPr lang="zh-CN" altLang="en-US" sz="2400" b="1"/>
          </a:p>
          <a:p>
            <a:endParaRPr lang="zh-CN" altLang="en-US" sz="2400" b="1"/>
          </a:p>
          <a:p>
            <a:r>
              <a:rPr lang="zh-CN" altLang="en-US" sz="2400" b="1"/>
              <a:t>电位器模块输出数值的取值范围是</a:t>
            </a:r>
            <a:endParaRPr lang="zh-CN" altLang="en-US" sz="2400" b="1"/>
          </a:p>
          <a:p>
            <a:r>
              <a:rPr lang="zh-CN" altLang="en-US" sz="2400" b="1"/>
              <a:t>（0，4095）。</a:t>
            </a:r>
            <a:endParaRPr lang="zh-CN" altLang="en-US" sz="2400" b="1"/>
          </a:p>
        </p:txBody>
      </p:sp>
      <p:sp>
        <p:nvSpPr>
          <p:cNvPr id="7" name="文本框 6"/>
          <p:cNvSpPr txBox="1"/>
          <p:nvPr/>
        </p:nvSpPr>
        <p:spPr>
          <a:xfrm>
            <a:off x="6624955" y="1131570"/>
            <a:ext cx="30219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i="1"/>
              <a:t>         </a:t>
            </a:r>
            <a:r>
              <a:rPr lang="zh-CN" altLang="en-US" sz="2400" b="1" i="1"/>
              <a:t>电位器</a:t>
            </a:r>
            <a:r>
              <a:rPr lang="zh-CN" altLang="en-US" sz="2400" b="1" i="1"/>
              <a:t>模块</a:t>
            </a:r>
            <a:endParaRPr lang="zh-CN" altLang="en-US" sz="2400" b="1" i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35" y="2254885"/>
            <a:ext cx="3337560" cy="30130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知识概念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 flipH="1">
            <a:off x="5092893" y="514350"/>
            <a:ext cx="19050" cy="5829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6548755" y="1410970"/>
            <a:ext cx="3816350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ym typeface="+mn-ea"/>
              </a:rPr>
              <a:t>这个指令在基础功能指令类别中。</a:t>
            </a:r>
            <a:endParaRPr lang="zh-CN" altLang="en-US" sz="2400" b="1">
              <a:sym typeface="+mn-ea"/>
            </a:endParaRPr>
          </a:p>
          <a:p>
            <a:endParaRPr lang="zh-CN" altLang="en-US" sz="2400" b="1">
              <a:sym typeface="+mn-ea"/>
            </a:endParaRPr>
          </a:p>
          <a:p>
            <a:r>
              <a:rPr lang="zh-CN" altLang="en-US" sz="2400" b="1">
                <a:sym typeface="+mn-ea"/>
              </a:rPr>
              <a:t>使用这个指令可以读取指定模拟口的输出值。</a:t>
            </a:r>
            <a:endParaRPr lang="zh-CN" altLang="en-US" sz="2400" b="1">
              <a:sym typeface="+mn-ea"/>
            </a:endParaRPr>
          </a:p>
          <a:p>
            <a:endParaRPr lang="zh-CN" altLang="en-US" sz="2400" b="1">
              <a:sym typeface="+mn-ea"/>
            </a:endParaRPr>
          </a:p>
          <a:p>
            <a:r>
              <a:rPr lang="zh-CN" altLang="en-US" sz="2400" b="1">
                <a:sym typeface="+mn-ea"/>
              </a:rPr>
              <a:t>指令默认是模拟口“A0”；通过单击下拉列表，可以选择A0—A3这4个模拟端口。</a:t>
            </a:r>
            <a:endParaRPr lang="zh-CN" altLang="en-US" sz="2400" b="1">
              <a:sym typeface="+mn-ea"/>
            </a:endParaRPr>
          </a:p>
          <a:p>
            <a:endParaRPr lang="zh-CN" altLang="en-US" sz="2400" b="1">
              <a:sym typeface="+mn-ea"/>
            </a:endParaRPr>
          </a:p>
          <a:p>
            <a:endParaRPr lang="zh-CN" altLang="en-US" sz="2400" b="1"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0" y="2388235"/>
            <a:ext cx="4519930" cy="10572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知识概念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 flipH="1">
            <a:off x="5679633" y="622300"/>
            <a:ext cx="19050" cy="5829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6567805" y="1101090"/>
            <a:ext cx="4173220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ym typeface="+mn-ea"/>
              </a:rPr>
              <a:t>这个指令在显示器指令类别中。</a:t>
            </a:r>
            <a:endParaRPr sz="2400" b="1"/>
          </a:p>
          <a:p>
            <a:endParaRPr sz="2400" b="1"/>
          </a:p>
          <a:p>
            <a:r>
              <a:rPr sz="2400" b="1"/>
              <a:t>使用这个指令用于告诉主控板连接的RGB模块有几个RGB LED灯，必须在运行RGB LED的其它指令之前至少运行一次。</a:t>
            </a:r>
            <a:endParaRPr sz="2400" b="1"/>
          </a:p>
          <a:p>
            <a:endParaRPr sz="2400" b="1"/>
          </a:p>
          <a:p>
            <a:r>
              <a:rPr sz="2400" b="1"/>
              <a:t>LED数量默认是4，端口默认为“S0”；通过单击下拉列表，可以选择S0—S3这4个数字口、A0—A3这4个模拟口。</a:t>
            </a:r>
            <a:endParaRPr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15" y="2637790"/>
            <a:ext cx="5043170" cy="8077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知识概念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 flipH="1">
            <a:off x="5679633" y="622300"/>
            <a:ext cx="19050" cy="5829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6370955" y="653415"/>
            <a:ext cx="4054475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ym typeface="+mn-ea"/>
              </a:rPr>
              <a:t>这个指令在显示器指令类别中。</a:t>
            </a:r>
            <a:endParaRPr lang="zh-CN" altLang="en-US" sz="2000" b="1">
              <a:sym typeface="+mn-ea"/>
            </a:endParaRPr>
          </a:p>
          <a:p>
            <a:endParaRPr sz="2000" b="1"/>
          </a:p>
          <a:p>
            <a:r>
              <a:rPr sz="2000" b="1"/>
              <a:t>使用这个指令可以设置RGB LED发出光线的颜色。</a:t>
            </a:r>
            <a:endParaRPr sz="2000" b="1"/>
          </a:p>
          <a:p>
            <a:endParaRPr sz="2000" b="1"/>
          </a:p>
          <a:p>
            <a:r>
              <a:rPr sz="2000" b="1"/>
              <a:t>指令默认是第1个RGB LED灯接在“S0”端口的RGB LED红色、绿色和蓝色值均为“0”，也就是不发光。通过单击下拉列表，可以选择S0—S3这4个数字端口、A0—A3这4个模拟端口；“红”、“绿”、“蓝”这三个参数可以直接输入，输入值范围为0~255。为避免亮度过高，伤害视力，请在RGB LED模块未做任何遮挡时，输入值不要超过30。</a:t>
            </a:r>
            <a:endParaRPr sz="2000" b="1"/>
          </a:p>
          <a:p>
            <a:endParaRPr sz="2000" b="1"/>
          </a:p>
          <a:p>
            <a:r>
              <a:rPr sz="2000" b="1"/>
              <a:t>运行这条指令不能直接点亮RGB LED，需配合“RGB显示”指令才行。</a:t>
            </a:r>
            <a:endParaRPr sz="20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740" y="2807335"/>
            <a:ext cx="5006975" cy="5676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1524</Words>
  <Application>WPS 演示</Application>
  <PresentationFormat>宽屏</PresentationFormat>
  <Paragraphs>139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Arial</vt:lpstr>
      <vt:lpstr>宋体</vt:lpstr>
      <vt:lpstr>Wingdings</vt:lpstr>
      <vt:lpstr>黑体</vt:lpstr>
      <vt:lpstr>Calibri</vt:lpstr>
      <vt:lpstr>微软雅黑</vt:lpstr>
      <vt:lpstr>Arial Unicode MS</vt:lpstr>
      <vt:lpstr>Calibri Light</vt:lpstr>
      <vt:lpstr>楷体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赵骞</dc:creator>
  <cp:lastModifiedBy>starl</cp:lastModifiedBy>
  <cp:revision>211</cp:revision>
  <dcterms:created xsi:type="dcterms:W3CDTF">2015-05-05T08:02:00Z</dcterms:created>
  <dcterms:modified xsi:type="dcterms:W3CDTF">2020-04-14T07:54:00Z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